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75531" autoAdjust="0"/>
  </p:normalViewPr>
  <p:slideViewPr>
    <p:cSldViewPr snapToGrid="0">
      <p:cViewPr varScale="1">
        <p:scale>
          <a:sx n="100" d="100"/>
          <a:sy n="100" d="100"/>
        </p:scale>
        <p:origin x="17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EE86A-F85C-4A93-AA88-9BF90D87DEFA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1970E-995D-486F-AC29-585458C885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5108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</a:p>
          <a:p>
            <a:r>
              <a:rPr lang="de-DE" dirty="0" smtClean="0"/>
              <a:t>Vorstellung</a:t>
            </a:r>
          </a:p>
          <a:p>
            <a:r>
              <a:rPr lang="de-DE" dirty="0" smtClean="0"/>
              <a:t>Freue mich sehr, hier zu sein</a:t>
            </a:r>
          </a:p>
          <a:p>
            <a:r>
              <a:rPr lang="de-DE" dirty="0" smtClean="0"/>
              <a:t>Und</a:t>
            </a:r>
            <a:r>
              <a:rPr lang="de-DE" baseline="0" dirty="0" smtClean="0"/>
              <a:t> kurz Idee, Methoden und zentrale Ergebnisse meiner Arbeit vorstellen</a:t>
            </a:r>
          </a:p>
          <a:p>
            <a:endParaRPr lang="de-DE" baseline="0" dirty="0" smtClean="0"/>
          </a:p>
          <a:p>
            <a:r>
              <a:rPr lang="de-DE" baseline="0" dirty="0" smtClean="0"/>
              <a:t>Wie man am Titel erkennt, geht es um den Einfluss von Sprache (Grammatik) auf ökonomisches, speziell Arbeitsmarkt-, Verhalten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1970E-995D-486F-AC29-585458C8859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7231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Kurzer Überblick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1970E-995D-486F-AC29-585458C8859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4014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Global betrachtet Frauen noch immer seltener</a:t>
            </a:r>
            <a:r>
              <a:rPr lang="de-DE" baseline="0" dirty="0" smtClean="0"/>
              <a:t> erwerbstätig als Männer</a:t>
            </a:r>
          </a:p>
          <a:p>
            <a:r>
              <a:rPr lang="de-DE" baseline="0" dirty="0" smtClean="0"/>
              <a:t>Aber große Unterschiede zwischen Ländern, wie man an diesen OECD Daten von 2013 sieht</a:t>
            </a:r>
          </a:p>
          <a:p>
            <a:r>
              <a:rPr lang="de-DE" baseline="0" dirty="0" smtClean="0"/>
              <a:t>Frauenerwerbstätigkeit variiert zwischen  26% in Südafrika und fast 80% in Island</a:t>
            </a:r>
          </a:p>
          <a:p>
            <a:r>
              <a:rPr lang="de-DE" baseline="0" dirty="0" smtClean="0"/>
              <a:t>Nach Gründen wird schon lange gesucht</a:t>
            </a:r>
          </a:p>
          <a:p>
            <a:endParaRPr lang="de-DE" baseline="0" dirty="0" smtClean="0"/>
          </a:p>
          <a:p>
            <a:r>
              <a:rPr lang="de-DE" baseline="0" dirty="0" smtClean="0"/>
              <a:t>Neben den bekannten, wie Fertilität und Bildung, wird in letzter Zeit auch auf die Rolle von Kultur hingewiesen</a:t>
            </a:r>
          </a:p>
          <a:p>
            <a:r>
              <a:rPr lang="de-DE" baseline="0" dirty="0" smtClean="0"/>
              <a:t>Noch aktueller Diskussion ob Sprache Geschlechterdifferenzen im Erwerbsverhalten beeinflussen kann</a:t>
            </a:r>
          </a:p>
          <a:p>
            <a:endParaRPr lang="de-DE" baseline="0" dirty="0" smtClean="0"/>
          </a:p>
          <a:p>
            <a:r>
              <a:rPr lang="de-DE" baseline="0" dirty="0" smtClean="0"/>
              <a:t>Wie kommt man auf diese Idee?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1970E-995D-486F-AC29-585458C8859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9782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Sprache unterscheiden sich stark hinsichtlich der Häufigkeit</a:t>
            </a:r>
            <a:r>
              <a:rPr lang="de-DE" baseline="0" dirty="0" smtClean="0"/>
              <a:t> mit der Sprechende auf biologisches Geschlecht Bezug nehmen (müssen)</a:t>
            </a:r>
          </a:p>
          <a:p>
            <a:endParaRPr lang="de-DE" baseline="0" dirty="0" smtClean="0"/>
          </a:p>
          <a:p>
            <a:r>
              <a:rPr lang="de-DE" baseline="0" dirty="0" smtClean="0"/>
              <a:t>Beispielsweise sehen wir hier Sprachen nach der Anzahl der grammatischen Genera</a:t>
            </a:r>
          </a:p>
          <a:p>
            <a:r>
              <a:rPr lang="de-DE" baseline="0" dirty="0" smtClean="0"/>
              <a:t>Kein Genus-System: fast nie Bezug zu biologischem Geschlecht nötig (z.B. Finnisch)</a:t>
            </a:r>
          </a:p>
          <a:p>
            <a:r>
              <a:rPr lang="de-DE" baseline="0" dirty="0" smtClean="0"/>
              <a:t>In Sprachen mit Genus-System natürlich häufiger, bis hin zu in praktisch jeder Äußerung (z.B. Hebräisch)</a:t>
            </a:r>
          </a:p>
          <a:p>
            <a:endParaRPr lang="de-DE" baseline="0" dirty="0" smtClean="0"/>
          </a:p>
          <a:p>
            <a:r>
              <a:rPr lang="de-DE" baseline="0" dirty="0" smtClean="0"/>
              <a:t>Aus Verhaltensökonomischer Sicht könnte diese häufige Bezugnahme zu biologischem Geschlecht als eine Form des </a:t>
            </a:r>
            <a:r>
              <a:rPr lang="de-DE" baseline="0" dirty="0" err="1" smtClean="0"/>
              <a:t>Priming</a:t>
            </a:r>
            <a:r>
              <a:rPr lang="de-DE" baseline="0" dirty="0" smtClean="0"/>
              <a:t> mit dem Konzept Geschlecht betrachtet werden (so häufig, dass es konstant wirkt)</a:t>
            </a:r>
          </a:p>
          <a:p>
            <a:endParaRPr lang="de-DE" baseline="0" dirty="0" smtClean="0"/>
          </a:p>
          <a:p>
            <a:r>
              <a:rPr lang="de-DE" baseline="0" dirty="0" smtClean="0"/>
              <a:t>Hypothese: Menschen mit geschlechts-spezifischer Muttersprache verhalten sich eher geschlechter-stereotyp</a:t>
            </a:r>
          </a:p>
          <a:p>
            <a:endParaRPr lang="de-DE" baseline="0" dirty="0" smtClean="0"/>
          </a:p>
          <a:p>
            <a:r>
              <a:rPr lang="de-DE" baseline="0" dirty="0" smtClean="0"/>
              <a:t>In der Linguistik ähnliche Theorien: grammatische Kategorien beeinflussen kognitive Prozesse und damit Verhalten</a:t>
            </a:r>
          </a:p>
          <a:p>
            <a:endParaRPr lang="de-DE" baseline="0" dirty="0" smtClean="0"/>
          </a:p>
          <a:p>
            <a:r>
              <a:rPr lang="de-DE" baseline="0" dirty="0" smtClean="0"/>
              <a:t>Diese Hypothese überprüfe ich empirisch mit Umfrage-Daten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1970E-995D-486F-AC29-585458C8859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6853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Epidemiologischer Ansatz: Migrantinnen verschiedener Herkunftsländer im gemeinsamen Zielland beobachten</a:t>
            </a:r>
          </a:p>
          <a:p>
            <a:r>
              <a:rPr lang="de-DE" dirty="0" smtClean="0"/>
              <a:t>Sind gleichen Institutionen und wirtschaftlicher Lage ausgesetzt,</a:t>
            </a:r>
            <a:r>
              <a:rPr lang="de-DE" baseline="0" dirty="0" smtClean="0"/>
              <a:t> aber kommen aus unterschiedlichen Kulturen</a:t>
            </a:r>
          </a:p>
          <a:p>
            <a:r>
              <a:rPr lang="de-DE" baseline="0" dirty="0" smtClean="0"/>
              <a:t>Benutzt um Einfluss von Kultur auf (u.a.) Erwerbsverhalten zu untersuchen</a:t>
            </a:r>
          </a:p>
          <a:p>
            <a:endParaRPr lang="de-DE" baseline="0" dirty="0" smtClean="0"/>
          </a:p>
          <a:p>
            <a:r>
              <a:rPr lang="de-DE" baseline="0" dirty="0" smtClean="0"/>
              <a:t>Um Effekt von Sprache von anderen kulturellen Faktoren (Einstellungen, Normen) zu trennen, vergleiche ich das Verhalten von Migrantinnen ähnlicher kultureller Herkunft mit geschlechts-neutraler oder geschlechts-spezifischer Sprache</a:t>
            </a:r>
          </a:p>
          <a:p>
            <a:endParaRPr lang="de-DE" baseline="0" dirty="0" smtClean="0"/>
          </a:p>
          <a:p>
            <a:r>
              <a:rPr lang="de-DE" baseline="0" dirty="0" smtClean="0"/>
              <a:t>Zweite Generation, da keine Selbst-Selektion</a:t>
            </a:r>
          </a:p>
          <a:p>
            <a:endParaRPr lang="de-DE" baseline="0" dirty="0" smtClean="0"/>
          </a:p>
          <a:p>
            <a:r>
              <a:rPr lang="de-DE" baseline="0" dirty="0" err="1" smtClean="0"/>
              <a:t>Logit</a:t>
            </a:r>
            <a:r>
              <a:rPr lang="de-DE" baseline="0" dirty="0" smtClean="0"/>
              <a:t>-Schätzung: AV: Erwerbstätigkeit (0/1)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1970E-995D-486F-AC29-585458C8859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8799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Menschen mit geschlechts-spezifischer Sprache verhalten sich eher geschlechts-stereotyp (Frauen arbeiten weniger, Männer mehr) als solche</a:t>
            </a:r>
            <a:r>
              <a:rPr lang="de-DE" baseline="0" dirty="0" smtClean="0"/>
              <a:t> mit neutraler Sprache</a:t>
            </a:r>
          </a:p>
          <a:p>
            <a:endParaRPr lang="de-DE" baseline="0" dirty="0" smtClean="0"/>
          </a:p>
          <a:p>
            <a:r>
              <a:rPr lang="de-DE" baseline="0" dirty="0" smtClean="0"/>
              <a:t>Neben wiss. Erkenntnis hat das auch praktische politische Implikationen, z.B. in Hinsicht auf den Diskurs um geschlechtergerechte Sprache im deutschsprachigen Raum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1970E-995D-486F-AC29-585458C88599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3758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B3E4-688D-4949-962F-82FF63A21B5F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927A-2E5E-4879-BBBD-28CF74D70E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3770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B3E4-688D-4949-962F-82FF63A21B5F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927A-2E5E-4879-BBBD-28CF74D70E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4702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B3E4-688D-4949-962F-82FF63A21B5F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927A-2E5E-4879-BBBD-28CF74D70E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637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86874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3600"/>
            <a:ext cx="7886700" cy="4823363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B3E4-688D-4949-962F-82FF63A21B5F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927A-2E5E-4879-BBBD-28CF74D70E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1269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B3E4-688D-4949-962F-82FF63A21B5F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927A-2E5E-4879-BBBD-28CF74D70E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309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B3E4-688D-4949-962F-82FF63A21B5F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927A-2E5E-4879-BBBD-28CF74D70E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964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B3E4-688D-4949-962F-82FF63A21B5F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927A-2E5E-4879-BBBD-28CF74D70E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464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B3E4-688D-4949-962F-82FF63A21B5F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927A-2E5E-4879-BBBD-28CF74D70E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4894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B3E4-688D-4949-962F-82FF63A21B5F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927A-2E5E-4879-BBBD-28CF74D70E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5929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B3E4-688D-4949-962F-82FF63A21B5F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927A-2E5E-4879-BBBD-28CF74D70E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5097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B3E4-688D-4949-962F-82FF63A21B5F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927A-2E5E-4879-BBBD-28CF74D70E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0183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CB3E4-688D-4949-962F-82FF63A21B5F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D927A-2E5E-4879-BBBD-28CF74D70E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2382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Identifying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effects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gendered</a:t>
            </a:r>
            <a:r>
              <a:rPr lang="de-DE" dirty="0" smtClean="0"/>
              <a:t> </a:t>
            </a:r>
            <a:r>
              <a:rPr lang="de-DE" dirty="0" err="1" smtClean="0"/>
              <a:t>language</a:t>
            </a:r>
            <a:r>
              <a:rPr lang="de-DE" dirty="0" smtClean="0"/>
              <a:t> on </a:t>
            </a:r>
            <a:r>
              <a:rPr lang="de-DE" dirty="0" err="1" smtClean="0"/>
              <a:t>economic</a:t>
            </a:r>
            <a:r>
              <a:rPr lang="de-DE" dirty="0" smtClean="0"/>
              <a:t> </a:t>
            </a:r>
            <a:r>
              <a:rPr lang="de-DE" dirty="0" err="1" smtClean="0"/>
              <a:t>behavior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de-DE" dirty="0"/>
          </a:p>
          <a:p>
            <a:r>
              <a:rPr lang="en-US" dirty="0"/>
              <a:t> An empirical analysis of individual labor supply using European survey data </a:t>
            </a:r>
            <a:endParaRPr lang="en-US" dirty="0" smtClean="0"/>
          </a:p>
          <a:p>
            <a:r>
              <a:rPr lang="en-US" dirty="0" err="1" smtClean="0"/>
              <a:t>Masterarbeit</a:t>
            </a:r>
            <a:r>
              <a:rPr lang="en-US" dirty="0" smtClean="0"/>
              <a:t> von Eva Markowsky</a:t>
            </a:r>
          </a:p>
          <a:p>
            <a:r>
              <a:rPr lang="en-US" dirty="0" err="1" smtClean="0"/>
              <a:t>Universität</a:t>
            </a:r>
            <a:r>
              <a:rPr lang="en-US" dirty="0" smtClean="0"/>
              <a:t> Hamburg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784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Übersicht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de-DE" dirty="0" smtClean="0"/>
              <a:t>Motivation</a:t>
            </a:r>
          </a:p>
          <a:p>
            <a:pPr>
              <a:lnSpc>
                <a:spcPct val="150000"/>
              </a:lnSpc>
            </a:pPr>
            <a:r>
              <a:rPr lang="de-DE" smtClean="0"/>
              <a:t>Theoretischer Hintergrund</a:t>
            </a:r>
            <a:endParaRPr lang="de-DE" dirty="0" smtClean="0"/>
          </a:p>
          <a:p>
            <a:pPr>
              <a:lnSpc>
                <a:spcPct val="150000"/>
              </a:lnSpc>
            </a:pPr>
            <a:r>
              <a:rPr lang="de-DE" dirty="0" smtClean="0"/>
              <a:t>Daten und Forschungsdesign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Ergebnisse</a:t>
            </a:r>
          </a:p>
        </p:txBody>
      </p:sp>
    </p:spTree>
    <p:extLst>
      <p:ext uri="{BB962C8B-B14F-4D97-AF65-F5344CB8AC3E}">
        <p14:creationId xmlns:p14="http://schemas.microsoft.com/office/powerpoint/2010/main" val="271855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Motivation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59353"/>
            <a:ext cx="9144000" cy="408605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7475220" y="6492874"/>
            <a:ext cx="16687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Quelle: OECD, 2016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407766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Hintergrund</a:t>
            </a: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93675"/>
            <a:ext cx="9144000" cy="4434530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7239000" y="6492874"/>
            <a:ext cx="190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Quelle: http://wals.info</a:t>
            </a:r>
            <a:endParaRPr lang="de-DE" sz="1400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28205"/>
            <a:ext cx="2724299" cy="929795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60960" y="1280160"/>
            <a:ext cx="52865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bg2">
                    <a:lumMod val="50000"/>
                  </a:schemeClr>
                </a:solidFill>
              </a:rPr>
              <a:t>Abb. 1: Sprachen nach Sprachraum und Anzahl grammatischer Genera</a:t>
            </a:r>
            <a:endParaRPr lang="de-DE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30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Daten und Forschungsdesign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de-DE" dirty="0"/>
              <a:t>Epidemiologischer Ansatz nach Fernández &amp; </a:t>
            </a:r>
            <a:r>
              <a:rPr lang="de-DE" dirty="0" err="1"/>
              <a:t>Fogli</a:t>
            </a:r>
            <a:r>
              <a:rPr lang="de-DE" dirty="0"/>
              <a:t> (2009)</a:t>
            </a:r>
          </a:p>
          <a:p>
            <a:pPr>
              <a:lnSpc>
                <a:spcPct val="150000"/>
              </a:lnSpc>
            </a:pPr>
            <a:r>
              <a:rPr lang="de-DE" dirty="0"/>
              <a:t>Migrant*innen der zweiten Generation, 15-65 Jahre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European </a:t>
            </a:r>
            <a:r>
              <a:rPr lang="de-DE" dirty="0" err="1" smtClean="0"/>
              <a:t>Social</a:t>
            </a:r>
            <a:r>
              <a:rPr lang="de-DE" dirty="0" smtClean="0"/>
              <a:t> Survey (ESS) Wellen 2-7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Sprachindikator: geschlechtliche/neutrale Sprache</a:t>
            </a:r>
          </a:p>
          <a:p>
            <a:pPr>
              <a:lnSpc>
                <a:spcPct val="150000"/>
              </a:lnSpc>
            </a:pPr>
            <a:r>
              <a:rPr lang="de-DE" dirty="0" err="1" smtClean="0"/>
              <a:t>Logit</a:t>
            </a:r>
            <a:r>
              <a:rPr lang="de-DE" dirty="0" smtClean="0"/>
              <a:t> Schätzungen</a:t>
            </a:r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4617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Ergebnisse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Frauen: </a:t>
            </a:r>
            <a:r>
              <a:rPr lang="de-DE" b="1" dirty="0" smtClean="0"/>
              <a:t>2,5% </a:t>
            </a:r>
            <a:r>
              <a:rPr lang="de-DE" b="1" dirty="0" smtClean="0"/>
              <a:t>niedrigere </a:t>
            </a:r>
            <a:r>
              <a:rPr lang="de-DE" dirty="0" smtClean="0"/>
              <a:t>W</a:t>
            </a:r>
            <a:r>
              <a:rPr lang="de-DE" dirty="0" smtClean="0"/>
              <a:t>ahrscheinlichkeit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Männer:  </a:t>
            </a:r>
            <a:r>
              <a:rPr lang="de-DE" b="1" dirty="0" smtClean="0"/>
              <a:t>5,26% </a:t>
            </a:r>
            <a:r>
              <a:rPr lang="de-DE" b="1" dirty="0" smtClean="0"/>
              <a:t>höhere </a:t>
            </a:r>
            <a:r>
              <a:rPr lang="de-DE" dirty="0" smtClean="0"/>
              <a:t>W</a:t>
            </a:r>
            <a:r>
              <a:rPr lang="de-DE" dirty="0" smtClean="0"/>
              <a:t>ahrscheinlichkeit</a:t>
            </a:r>
            <a:endParaRPr lang="de-DE" dirty="0" smtClean="0"/>
          </a:p>
          <a:p>
            <a:endParaRPr lang="de-DE" dirty="0"/>
          </a:p>
          <a:p>
            <a:pPr marL="0" indent="0">
              <a:buNone/>
            </a:pPr>
            <a:r>
              <a:rPr lang="de-DE" dirty="0" smtClean="0"/>
              <a:t>…erwerbstätig zu sein, wenn sie geschlechts-spezifische Sprache sprechen.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912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Vielen Dank für Ihre Aufmerksamkeit!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Fragen und Anregungen gern an </a:t>
            </a:r>
          </a:p>
          <a:p>
            <a:pPr marL="0" indent="0">
              <a:buNone/>
            </a:pPr>
            <a:r>
              <a:rPr lang="de-DE" dirty="0" smtClean="0"/>
              <a:t>eva.markowsky@wiso.uni-hamburg.de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297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Ergebnisse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94" y="1339444"/>
            <a:ext cx="5703206" cy="4687976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411480" y="1091834"/>
            <a:ext cx="58256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Tabelle 1: Marginale Effekte der </a:t>
            </a:r>
            <a:r>
              <a:rPr lang="de-DE" sz="1400" dirty="0" err="1" smtClean="0"/>
              <a:t>Logit</a:t>
            </a:r>
            <a:r>
              <a:rPr lang="de-DE" sz="1400" dirty="0" smtClean="0"/>
              <a:t>-Regressionen, AV: Erwerbstätigkeit (1/0)</a:t>
            </a:r>
            <a:endParaRPr lang="de-DE" sz="1400" dirty="0"/>
          </a:p>
        </p:txBody>
      </p:sp>
      <p:sp>
        <p:nvSpPr>
          <p:cNvPr id="6" name="Textfeld 5"/>
          <p:cNvSpPr txBox="1"/>
          <p:nvPr/>
        </p:nvSpPr>
        <p:spPr>
          <a:xfrm>
            <a:off x="411480" y="6059586"/>
            <a:ext cx="607730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/>
              <a:t>Marginale Effekte an der Referenzgruppe: männlich, geschlechtsneutrale Sprache</a:t>
            </a:r>
          </a:p>
          <a:p>
            <a:r>
              <a:rPr lang="de-DE" sz="1100" dirty="0"/>
              <a:t>p</a:t>
            </a:r>
            <a:r>
              <a:rPr lang="de-DE" sz="1100" dirty="0" smtClean="0"/>
              <a:t>-Werte in Klammern, Sterne zeigen statistische Signifikanz zum 10% (*), 5% (**) und 1% (***)-Niveau 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970874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551</Words>
  <Application>Microsoft Office PowerPoint</Application>
  <PresentationFormat>Bildschirmpräsentation (4:3)</PresentationFormat>
  <Paragraphs>82</Paragraphs>
  <Slides>8</Slides>
  <Notes>6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Identifying the effects of gendered language on economic behavior</vt:lpstr>
      <vt:lpstr>Übersicht</vt:lpstr>
      <vt:lpstr>Motivation</vt:lpstr>
      <vt:lpstr>Hintergrund</vt:lpstr>
      <vt:lpstr>Daten und Forschungsdesign</vt:lpstr>
      <vt:lpstr>Ergebnisse</vt:lpstr>
      <vt:lpstr>Vielen Dank für Ihre Aufmerksamkeit! </vt:lpstr>
      <vt:lpstr>Ergebnisse</vt:lpstr>
    </vt:vector>
  </TitlesOfParts>
  <Company>UHH - Fakultaet WiSo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the effects of gendered language on economic behavior</dc:title>
  <dc:creator>Markowsky, Eva</dc:creator>
  <cp:lastModifiedBy>Markowsky, Eva</cp:lastModifiedBy>
  <cp:revision>20</cp:revision>
  <dcterms:created xsi:type="dcterms:W3CDTF">2016-11-14T10:33:34Z</dcterms:created>
  <dcterms:modified xsi:type="dcterms:W3CDTF">2016-11-28T10:23:10Z</dcterms:modified>
</cp:coreProperties>
</file>